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0"/>
  </p:notesMasterIdLst>
  <p:sldIdLst>
    <p:sldId id="256" r:id="rId2"/>
    <p:sldId id="267" r:id="rId3"/>
    <p:sldId id="290" r:id="rId4"/>
    <p:sldId id="285" r:id="rId5"/>
    <p:sldId id="286" r:id="rId6"/>
    <p:sldId id="266" r:id="rId7"/>
    <p:sldId id="269" r:id="rId8"/>
    <p:sldId id="268" r:id="rId9"/>
    <p:sldId id="291" r:id="rId10"/>
    <p:sldId id="270" r:id="rId11"/>
    <p:sldId id="275" r:id="rId12"/>
    <p:sldId id="292" r:id="rId13"/>
    <p:sldId id="271" r:id="rId14"/>
    <p:sldId id="277" r:id="rId15"/>
    <p:sldId id="293" r:id="rId16"/>
    <p:sldId id="272" r:id="rId17"/>
    <p:sldId id="287" r:id="rId18"/>
    <p:sldId id="279" r:id="rId19"/>
    <p:sldId id="273" r:id="rId20"/>
    <p:sldId id="274" r:id="rId21"/>
    <p:sldId id="294" r:id="rId22"/>
    <p:sldId id="295" r:id="rId23"/>
    <p:sldId id="283" r:id="rId24"/>
    <p:sldId id="280" r:id="rId25"/>
    <p:sldId id="284" r:id="rId26"/>
    <p:sldId id="288" r:id="rId27"/>
    <p:sldId id="289"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8585"/>
    <a:srgbClr val="C3C1C2"/>
    <a:srgbClr val="4472C4"/>
    <a:srgbClr val="C32F2F"/>
    <a:srgbClr val="CFDAF0"/>
    <a:srgbClr val="EFBDBD"/>
    <a:srgbClr val="C00000"/>
    <a:srgbClr val="000000"/>
    <a:srgbClr val="FFFFFF"/>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91889" autoAdjust="0"/>
  </p:normalViewPr>
  <p:slideViewPr>
    <p:cSldViewPr snapToGrid="0">
      <p:cViewPr>
        <p:scale>
          <a:sx n="75" d="100"/>
          <a:sy n="75" d="100"/>
        </p:scale>
        <p:origin x="2046" y="660"/>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4/4/2024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681034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73001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18</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19</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21</a:t>
            </a:fld>
            <a:endParaRPr lang="en-US"/>
          </a:p>
        </p:txBody>
      </p:sp>
    </p:spTree>
    <p:extLst>
      <p:ext uri="{BB962C8B-B14F-4D97-AF65-F5344CB8AC3E}">
        <p14:creationId xmlns:p14="http://schemas.microsoft.com/office/powerpoint/2010/main" val="3117584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22</a:t>
            </a:fld>
            <a:endParaRPr lang="en-US"/>
          </a:p>
        </p:txBody>
      </p:sp>
    </p:spTree>
    <p:extLst>
      <p:ext uri="{BB962C8B-B14F-4D97-AF65-F5344CB8AC3E}">
        <p14:creationId xmlns:p14="http://schemas.microsoft.com/office/powerpoint/2010/main" val="92404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005916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2112383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4/4/2024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4/4/2024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4/4/2024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4/4/2024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4/4/2024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4/4/2024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4/4/2024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package" Target="../embeddings/Microsoft_Excel_Worksheet3.xlsx"/></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1.emf"/><Relationship Id="rId3" Type="http://schemas.openxmlformats.org/officeDocument/2006/relationships/image" Target="../media/image56.png"/><Relationship Id="rId7" Type="http://schemas.openxmlformats.org/officeDocument/2006/relationships/image" Target="../media/image59.png"/><Relationship Id="rId12" Type="http://schemas.openxmlformats.org/officeDocument/2006/relationships/package" Target="../embeddings/Microsoft_Excel_Worksheet5.xlsx"/><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54.emf"/><Relationship Id="rId5" Type="http://schemas.openxmlformats.org/officeDocument/2006/relationships/image" Target="../media/image57.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6.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6" name="Subtitle 2">
            <a:extLst>
              <a:ext uri="{FF2B5EF4-FFF2-40B4-BE49-F238E27FC236}">
                <a16:creationId xmlns:a16="http://schemas.microsoft.com/office/drawing/2014/main" id="{35C57B14-8F3E-9FA7-0ED4-91D0577EF550}"/>
              </a:ext>
            </a:extLst>
          </p:cNvPr>
          <p:cNvSpPr>
            <a:spLocks noGrp="1"/>
          </p:cNvSpPr>
          <p:nvPr>
            <p:ph type="subTitle" idx="1"/>
          </p:nvPr>
        </p:nvSpPr>
        <p:spPr>
          <a:xfrm>
            <a:off x="1524000" y="4208940"/>
            <a:ext cx="9144000" cy="1655762"/>
          </a:xfrm>
        </p:spPr>
        <p:txBody>
          <a:bodyPr>
            <a:noAutofit/>
          </a:bodyPr>
          <a:lstStyle/>
          <a:p>
            <a:r>
              <a:rPr lang="en-US" sz="4000" dirty="0"/>
              <a:t>NC State </a:t>
            </a:r>
            <a:r>
              <a:rPr lang="en-US" sz="4000" dirty="0" err="1"/>
              <a:t>scRNA</a:t>
            </a:r>
            <a:r>
              <a:rPr lang="en-US" sz="4000" dirty="0"/>
              <a:t> Workshop, 2024</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een and blue bars&#10;&#10;Description automatically generated">
            <a:extLst>
              <a:ext uri="{FF2B5EF4-FFF2-40B4-BE49-F238E27FC236}">
                <a16:creationId xmlns:a16="http://schemas.microsoft.com/office/drawing/2014/main" id="{F20CEE38-4340-1556-29C8-383EC2A3C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592" y="2275873"/>
            <a:ext cx="6400813" cy="1828804"/>
          </a:xfrm>
          <a:prstGeom prst="rect">
            <a:avLst/>
          </a:prstGeom>
        </p:spPr>
      </p:pic>
      <p:pic>
        <p:nvPicPr>
          <p:cNvPr id="15" name="Picture 14" descr="A graph of a number of cells&#10;&#10;Description automatically generated with medium confidence">
            <a:extLst>
              <a:ext uri="{FF2B5EF4-FFF2-40B4-BE49-F238E27FC236}">
                <a16:creationId xmlns:a16="http://schemas.microsoft.com/office/drawing/2014/main" id="{2B0E73A7-92FF-EB02-B0A9-35A0813F6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015" y="4628998"/>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5"/>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6"/>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966753" y="1215025"/>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7"/>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082565"/>
            <a:ext cx="2119121" cy="372969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3" y="630228"/>
            <a:ext cx="1741948" cy="170657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321173"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456CE60-F6AC-ED13-7CC5-1F47E5E2A9B9}"/>
              </a:ext>
            </a:extLst>
          </p:cNvPr>
          <p:cNvGrpSpPr/>
          <p:nvPr/>
        </p:nvGrpSpPr>
        <p:grpSpPr>
          <a:xfrm>
            <a:off x="1" y="658033"/>
            <a:ext cx="1721934"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21000"/>
              <a:ext cx="2169649" cy="393700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798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Visualize Highly Variable Features</a:t>
            </a:r>
          </a:p>
        </p:txBody>
      </p:sp>
      <p:grpSp>
        <p:nvGrpSpPr>
          <p:cNvPr id="5" name="Group 4">
            <a:extLst>
              <a:ext uri="{FF2B5EF4-FFF2-40B4-BE49-F238E27FC236}">
                <a16:creationId xmlns:a16="http://schemas.microsoft.com/office/drawing/2014/main" id="{F3C74F80-1CD1-01AD-A988-CA16A6CCDE3E}"/>
              </a:ext>
            </a:extLst>
          </p:cNvPr>
          <p:cNvGrpSpPr/>
          <p:nvPr/>
        </p:nvGrpSpPr>
        <p:grpSpPr>
          <a:xfrm>
            <a:off x="1" y="658033"/>
            <a:ext cx="1734532"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3026005"/>
              <a:ext cx="2169649" cy="383199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8924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F5FE031D-C383-D225-E19D-CD07360EF5E1}"/>
              </a:ext>
            </a:extLst>
          </p:cNvPr>
          <p:cNvPicPr>
            <a:picLocks noChangeAspect="1"/>
          </p:cNvPicPr>
          <p:nvPr/>
        </p:nvPicPr>
        <p:blipFill>
          <a:blip r:embed="rId3"/>
          <a:stretch>
            <a:fillRect/>
          </a:stretch>
        </p:blipFill>
        <p:spPr>
          <a:xfrm>
            <a:off x="2032085" y="1024710"/>
            <a:ext cx="5963482" cy="1152686"/>
          </a:xfrm>
          <a:prstGeom prst="rect">
            <a:avLst/>
          </a:prstGeom>
        </p:spPr>
      </p:pic>
      <p:pic>
        <p:nvPicPr>
          <p:cNvPr id="11" name="Picture 10">
            <a:extLst>
              <a:ext uri="{FF2B5EF4-FFF2-40B4-BE49-F238E27FC236}">
                <a16:creationId xmlns:a16="http://schemas.microsoft.com/office/drawing/2014/main" id="{A79E34FA-32B0-70DD-3C54-10ADE704CFB5}"/>
              </a:ext>
            </a:extLst>
          </p:cNvPr>
          <p:cNvPicPr>
            <a:picLocks noChangeAspect="1"/>
          </p:cNvPicPr>
          <p:nvPr/>
        </p:nvPicPr>
        <p:blipFill>
          <a:blip r:embed="rId4"/>
          <a:stretch>
            <a:fillRect/>
          </a:stretch>
        </p:blipFill>
        <p:spPr>
          <a:xfrm>
            <a:off x="1877646" y="2512042"/>
            <a:ext cx="4790191" cy="3430297"/>
          </a:xfrm>
          <a:prstGeom prst="rect">
            <a:avLst/>
          </a:prstGeom>
        </p:spPr>
      </p:pic>
      <p:pic>
        <p:nvPicPr>
          <p:cNvPr id="13" name="Picture 12">
            <a:extLst>
              <a:ext uri="{FF2B5EF4-FFF2-40B4-BE49-F238E27FC236}">
                <a16:creationId xmlns:a16="http://schemas.microsoft.com/office/drawing/2014/main" id="{5779EE20-B08E-E55E-0CDB-E57F2D004B7A}"/>
              </a:ext>
            </a:extLst>
          </p:cNvPr>
          <p:cNvPicPr>
            <a:picLocks noChangeAspect="1"/>
          </p:cNvPicPr>
          <p:nvPr/>
        </p:nvPicPr>
        <p:blipFill rotWithShape="1">
          <a:blip r:embed="rId5"/>
          <a:srcRect r="-10"/>
          <a:stretch/>
        </p:blipFill>
        <p:spPr>
          <a:xfrm>
            <a:off x="7015795" y="2512043"/>
            <a:ext cx="4674499" cy="3533496"/>
          </a:xfrm>
          <a:prstGeom prst="rect">
            <a:avLst/>
          </a:prstGeom>
        </p:spPr>
      </p:pic>
    </p:spTree>
    <p:extLst>
      <p:ext uri="{BB962C8B-B14F-4D97-AF65-F5344CB8AC3E}">
        <p14:creationId xmlns:p14="http://schemas.microsoft.com/office/powerpoint/2010/main" val="1905705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5355523"/>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3920320"/>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5457788"/>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31772"/>
            <a:ext cx="1761949"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629319"/>
              <a:ext cx="2067333" cy="324518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44136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1820623" y="2289345"/>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4758161" y="1957452"/>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0"/>
            <a:ext cx="1762812"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04577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PCA Dim Loadings</a:t>
            </a:r>
          </a:p>
        </p:txBody>
      </p:sp>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1"/>
            <a:ext cx="1724750" cy="6237296"/>
            <a:chOff x="0" y="621251"/>
            <a:chExt cx="2205213" cy="6237296"/>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1"/>
              <a:ext cx="2114569" cy="30363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9A57A2AF-1858-C4EF-EBD1-7E591A54655F}"/>
              </a:ext>
            </a:extLst>
          </p:cNvPr>
          <p:cNvPicPr>
            <a:picLocks noChangeAspect="1"/>
          </p:cNvPicPr>
          <p:nvPr/>
        </p:nvPicPr>
        <p:blipFill>
          <a:blip r:embed="rId3"/>
          <a:stretch>
            <a:fillRect/>
          </a:stretch>
        </p:blipFill>
        <p:spPr>
          <a:xfrm>
            <a:off x="1914141" y="2460656"/>
            <a:ext cx="4006030" cy="3116492"/>
          </a:xfrm>
          <a:prstGeom prst="rect">
            <a:avLst/>
          </a:prstGeom>
        </p:spPr>
      </p:pic>
      <p:pic>
        <p:nvPicPr>
          <p:cNvPr id="9" name="Picture 8">
            <a:extLst>
              <a:ext uri="{FF2B5EF4-FFF2-40B4-BE49-F238E27FC236}">
                <a16:creationId xmlns:a16="http://schemas.microsoft.com/office/drawing/2014/main" id="{D3FBB1F1-684F-BCBF-90F2-3DDA7678D938}"/>
              </a:ext>
            </a:extLst>
          </p:cNvPr>
          <p:cNvPicPr>
            <a:picLocks noChangeAspect="1"/>
          </p:cNvPicPr>
          <p:nvPr/>
        </p:nvPicPr>
        <p:blipFill>
          <a:blip r:embed="rId4"/>
          <a:stretch>
            <a:fillRect/>
          </a:stretch>
        </p:blipFill>
        <p:spPr>
          <a:xfrm>
            <a:off x="1955312" y="1590885"/>
            <a:ext cx="4029637" cy="362001"/>
          </a:xfrm>
          <a:prstGeom prst="rect">
            <a:avLst/>
          </a:prstGeom>
        </p:spPr>
      </p:pic>
      <p:sp>
        <p:nvSpPr>
          <p:cNvPr id="12" name="TextBox 11">
            <a:extLst>
              <a:ext uri="{FF2B5EF4-FFF2-40B4-BE49-F238E27FC236}">
                <a16:creationId xmlns:a16="http://schemas.microsoft.com/office/drawing/2014/main" id="{2F38FBD0-7831-7853-9E1F-0CE706C0C438}"/>
              </a:ext>
            </a:extLst>
          </p:cNvPr>
          <p:cNvSpPr txBox="1"/>
          <p:nvPr/>
        </p:nvSpPr>
        <p:spPr>
          <a:xfrm>
            <a:off x="2840093" y="5831693"/>
            <a:ext cx="2000869" cy="307777"/>
          </a:xfrm>
          <a:prstGeom prst="rect">
            <a:avLst/>
          </a:prstGeom>
          <a:noFill/>
        </p:spPr>
        <p:txBody>
          <a:bodyPr wrap="none" rtlCol="0">
            <a:spAutoFit/>
          </a:bodyPr>
          <a:lstStyle/>
          <a:p>
            <a:r>
              <a:rPr lang="en-US" sz="1400" i="1" dirty="0"/>
              <a:t>Plot: PCA Loading x Gene</a:t>
            </a:r>
          </a:p>
        </p:txBody>
      </p:sp>
      <p:pic>
        <p:nvPicPr>
          <p:cNvPr id="14" name="Picture 13">
            <a:extLst>
              <a:ext uri="{FF2B5EF4-FFF2-40B4-BE49-F238E27FC236}">
                <a16:creationId xmlns:a16="http://schemas.microsoft.com/office/drawing/2014/main" id="{E2541766-2754-56D1-E484-CC4DCB792CDF}"/>
              </a:ext>
            </a:extLst>
          </p:cNvPr>
          <p:cNvPicPr>
            <a:picLocks noChangeAspect="1"/>
          </p:cNvPicPr>
          <p:nvPr/>
        </p:nvPicPr>
        <p:blipFill>
          <a:blip r:embed="rId5"/>
          <a:stretch>
            <a:fillRect/>
          </a:stretch>
        </p:blipFill>
        <p:spPr>
          <a:xfrm>
            <a:off x="6555051" y="1828139"/>
            <a:ext cx="5272231" cy="4047451"/>
          </a:xfrm>
          <a:prstGeom prst="rect">
            <a:avLst/>
          </a:prstGeom>
        </p:spPr>
      </p:pic>
      <p:sp>
        <p:nvSpPr>
          <p:cNvPr id="16" name="TextBox 15">
            <a:extLst>
              <a:ext uri="{FF2B5EF4-FFF2-40B4-BE49-F238E27FC236}">
                <a16:creationId xmlns:a16="http://schemas.microsoft.com/office/drawing/2014/main" id="{B4434190-E939-B9A5-A497-F075466A0EF5}"/>
              </a:ext>
            </a:extLst>
          </p:cNvPr>
          <p:cNvSpPr txBox="1"/>
          <p:nvPr/>
        </p:nvSpPr>
        <p:spPr>
          <a:xfrm>
            <a:off x="6555051" y="5831693"/>
            <a:ext cx="5461622" cy="307777"/>
          </a:xfrm>
          <a:prstGeom prst="rect">
            <a:avLst/>
          </a:prstGeom>
          <a:noFill/>
        </p:spPr>
        <p:txBody>
          <a:bodyPr wrap="square" rtlCol="0">
            <a:spAutoFit/>
          </a:bodyPr>
          <a:lstStyle/>
          <a:p>
            <a:r>
              <a:rPr lang="en-US" sz="1400" i="1" dirty="0"/>
              <a:t>Plot: Cell X Gene, color is PC loading. Cells and genes sorted by PC score.</a:t>
            </a:r>
          </a:p>
        </p:txBody>
      </p:sp>
      <p:pic>
        <p:nvPicPr>
          <p:cNvPr id="18" name="Picture 17">
            <a:extLst>
              <a:ext uri="{FF2B5EF4-FFF2-40B4-BE49-F238E27FC236}">
                <a16:creationId xmlns:a16="http://schemas.microsoft.com/office/drawing/2014/main" id="{E084B740-D64C-B1A5-3656-49BA85106E38}"/>
              </a:ext>
            </a:extLst>
          </p:cNvPr>
          <p:cNvPicPr>
            <a:picLocks noChangeAspect="1"/>
          </p:cNvPicPr>
          <p:nvPr/>
        </p:nvPicPr>
        <p:blipFill>
          <a:blip r:embed="rId6"/>
          <a:stretch>
            <a:fillRect/>
          </a:stretch>
        </p:blipFill>
        <p:spPr>
          <a:xfrm>
            <a:off x="6694818" y="1198480"/>
            <a:ext cx="4505954" cy="390580"/>
          </a:xfrm>
          <a:prstGeom prst="rect">
            <a:avLst/>
          </a:prstGeom>
        </p:spPr>
      </p:pic>
    </p:spTree>
    <p:extLst>
      <p:ext uri="{BB962C8B-B14F-4D97-AF65-F5344CB8AC3E}">
        <p14:creationId xmlns:p14="http://schemas.microsoft.com/office/powerpoint/2010/main" val="1962145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1706977"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506012"/>
              <a:ext cx="2154333" cy="23481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2981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6"/>
            <a:chOff x="-10152" y="648093"/>
            <a:chExt cx="2164485" cy="6206116"/>
          </a:xfrm>
        </p:grpSpPr>
        <p:sp>
          <p:nvSpPr>
            <p:cNvPr id="4" name="Rectangle 3">
              <a:extLst>
                <a:ext uri="{FF2B5EF4-FFF2-40B4-BE49-F238E27FC236}">
                  <a16:creationId xmlns:a16="http://schemas.microsoft.com/office/drawing/2014/main" id="{2ACF68E3-021B-0583-726E-CD7EACC0D44D}"/>
                </a:ext>
              </a:extLst>
            </p:cNvPr>
            <p:cNvSpPr/>
            <p:nvPr/>
          </p:nvSpPr>
          <p:spPr>
            <a:xfrm>
              <a:off x="0" y="5109329"/>
              <a:ext cx="2154333" cy="174488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5588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11" name="TextBox 10">
            <a:extLst>
              <a:ext uri="{FF2B5EF4-FFF2-40B4-BE49-F238E27FC236}">
                <a16:creationId xmlns:a16="http://schemas.microsoft.com/office/drawing/2014/main" id="{77E841F9-8238-A8A4-7598-C94333C0ADE7}"/>
              </a:ext>
            </a:extLst>
          </p:cNvPr>
          <p:cNvSpPr txBox="1"/>
          <p:nvPr/>
        </p:nvSpPr>
        <p:spPr>
          <a:xfrm>
            <a:off x="2087477" y="6016238"/>
            <a:ext cx="3973632" cy="707886"/>
          </a:xfrm>
          <a:prstGeom prst="rect">
            <a:avLst/>
          </a:prstGeom>
          <a:noFill/>
        </p:spPr>
        <p:txBody>
          <a:bodyPr wrap="square">
            <a:spAutoFit/>
          </a:bodyPr>
          <a:lstStyle/>
          <a:p>
            <a:r>
              <a:rPr lang="en-US" sz="2000" b="1" dirty="0"/>
              <a:t>Reduce dimensions </a:t>
            </a:r>
            <a:r>
              <a:rPr lang="en-US" sz="2000" dirty="0"/>
              <a:t>(nonlinear) &amp; 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85418" y="4611629"/>
            <a:ext cx="4033493" cy="707886"/>
          </a:xfrm>
          <a:prstGeom prst="rect">
            <a:avLst/>
          </a:prstGeom>
          <a:noFill/>
        </p:spPr>
        <p:txBody>
          <a:bodyPr wrap="square">
            <a:spAutoFit/>
          </a:bodyPr>
          <a:lstStyle/>
          <a:p>
            <a:r>
              <a:rPr lang="en-US" sz="2000" dirty="0"/>
              <a:t>Make comparable across </a:t>
            </a:r>
            <a:r>
              <a:rPr lang="en-US" sz="2000" b="1" dirty="0"/>
              <a:t>runs</a:t>
            </a:r>
            <a:r>
              <a:rPr lang="en-US" sz="2000" dirty="0"/>
              <a:t>/ </a:t>
            </a:r>
            <a:r>
              <a:rPr lang="en-US" sz="2000" b="1" dirty="0"/>
              <a:t>batches/ technologies.</a:t>
            </a:r>
            <a:endParaRPr lang="en-US" sz="2000" dirty="0"/>
          </a:p>
        </p:txBody>
      </p:sp>
      <p:sp>
        <p:nvSpPr>
          <p:cNvPr id="21" name="TextBox 20">
            <a:extLst>
              <a:ext uri="{FF2B5EF4-FFF2-40B4-BE49-F238E27FC236}">
                <a16:creationId xmlns:a16="http://schemas.microsoft.com/office/drawing/2014/main" id="{0EE6B5BE-57B8-B14A-43A2-C62820147503}"/>
              </a:ext>
            </a:extLst>
          </p:cNvPr>
          <p:cNvSpPr txBox="1"/>
          <p:nvPr/>
        </p:nvSpPr>
        <p:spPr>
          <a:xfrm>
            <a:off x="2085418" y="3828480"/>
            <a:ext cx="3321031" cy="400110"/>
          </a:xfrm>
          <a:prstGeom prst="rect">
            <a:avLst/>
          </a:prstGeom>
          <a:noFill/>
        </p:spPr>
        <p:txBody>
          <a:bodyPr wrap="square">
            <a:spAutoFit/>
          </a:bodyPr>
          <a:lstStyle/>
          <a:p>
            <a:r>
              <a:rPr lang="en-US" sz="2000" b="1" dirty="0"/>
              <a:t>Reduce dimensions </a:t>
            </a:r>
            <a:r>
              <a:rPr lang="en-US" sz="2000" dirty="0"/>
              <a:t>(linear).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087477" y="1738415"/>
            <a:ext cx="3973632" cy="400110"/>
          </a:xfrm>
          <a:prstGeom prst="rect">
            <a:avLst/>
          </a:prstGeom>
          <a:noFill/>
        </p:spPr>
        <p:txBody>
          <a:bodyPr wrap="square">
            <a:spAutoFit/>
          </a:bodyPr>
          <a:lstStyle/>
          <a:p>
            <a:r>
              <a:rPr lang="en-US" sz="2000" b="1" dirty="0"/>
              <a:t>Filter</a:t>
            </a:r>
            <a:r>
              <a:rPr lang="en-US" sz="2000" dirty="0"/>
              <a:t> low quality data.</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087477" y="1175258"/>
            <a:ext cx="2906832" cy="400110"/>
          </a:xfrm>
          <a:prstGeom prst="rect">
            <a:avLst/>
          </a:prstGeom>
          <a:noFill/>
        </p:spPr>
        <p:txBody>
          <a:bodyPr wrap="square">
            <a:spAutoFit/>
          </a:bodyPr>
          <a:lstStyle/>
          <a:p>
            <a:r>
              <a:rPr lang="en-US" sz="2000" dirty="0"/>
              <a:t>Add/correct </a:t>
            </a:r>
            <a:r>
              <a:rPr lang="en-US" sz="2000" b="1" dirty="0"/>
              <a:t>metadata</a:t>
            </a:r>
            <a:r>
              <a:rPr lang="en-US" sz="2000" dirty="0"/>
              <a:t>.</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87477" y="2357976"/>
            <a:ext cx="4248133" cy="400110"/>
          </a:xfrm>
          <a:prstGeom prst="rect">
            <a:avLst/>
          </a:prstGeom>
          <a:noFill/>
        </p:spPr>
        <p:txBody>
          <a:bodyPr wrap="square">
            <a:spAutoFit/>
          </a:bodyPr>
          <a:lstStyle/>
          <a:p>
            <a:r>
              <a:rPr lang="en-US" sz="2000" dirty="0"/>
              <a:t>Make comparable across </a:t>
            </a:r>
            <a:r>
              <a:rPr lang="en-US" sz="2000" b="1" dirty="0"/>
              <a:t>genes</a:t>
            </a:r>
            <a:r>
              <a:rPr lang="en-US" sz="2000" dirty="0"/>
              <a:t>.</a:t>
            </a:r>
          </a:p>
        </p:txBody>
      </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085418" y="2915687"/>
            <a:ext cx="3630004" cy="707886"/>
          </a:xfrm>
          <a:prstGeom prst="rect">
            <a:avLst/>
          </a:prstGeom>
          <a:noFill/>
        </p:spPr>
        <p:txBody>
          <a:bodyPr wrap="square">
            <a:spAutoFit/>
          </a:bodyPr>
          <a:lstStyle/>
          <a:p>
            <a:r>
              <a:rPr lang="en-US" sz="2000" dirty="0"/>
              <a:t>Make comparable across </a:t>
            </a:r>
            <a:r>
              <a:rPr lang="en-US" sz="2000" b="1" dirty="0"/>
              <a:t>cells</a:t>
            </a:r>
            <a:r>
              <a:rPr lang="en-US" sz="2000" dirty="0"/>
              <a:t> (and </a:t>
            </a:r>
            <a:r>
              <a:rPr lang="en-US" sz="2000" i="1" dirty="0"/>
              <a:t>regress confounders</a:t>
            </a:r>
            <a:r>
              <a:rPr lang="en-US" sz="2000" dirty="0"/>
              <a:t>).</a:t>
            </a:r>
          </a:p>
        </p:txBody>
      </p:sp>
      <p:sp>
        <p:nvSpPr>
          <p:cNvPr id="9" name="TextBox 8">
            <a:extLst>
              <a:ext uri="{FF2B5EF4-FFF2-40B4-BE49-F238E27FC236}">
                <a16:creationId xmlns:a16="http://schemas.microsoft.com/office/drawing/2014/main" id="{36D57BD7-B2DC-75D6-0DA5-BB9312C41D3C}"/>
              </a:ext>
            </a:extLst>
          </p:cNvPr>
          <p:cNvSpPr txBox="1"/>
          <p:nvPr/>
        </p:nvSpPr>
        <p:spPr>
          <a:xfrm>
            <a:off x="2087477" y="5418386"/>
            <a:ext cx="2451199" cy="400110"/>
          </a:xfrm>
          <a:prstGeom prst="rect">
            <a:avLst/>
          </a:prstGeom>
          <a:noFill/>
        </p:spPr>
        <p:txBody>
          <a:bodyPr wrap="square">
            <a:spAutoFit/>
          </a:bodyPr>
          <a:lstStyle/>
          <a:p>
            <a:r>
              <a:rPr lang="en-US" sz="2000" dirty="0"/>
              <a:t>Identify cell clusters.</a:t>
            </a:r>
          </a:p>
        </p:txBody>
      </p:sp>
      <p:sp>
        <p:nvSpPr>
          <p:cNvPr id="10" name="Rectangle 9">
            <a:extLst>
              <a:ext uri="{FF2B5EF4-FFF2-40B4-BE49-F238E27FC236}">
                <a16:creationId xmlns:a16="http://schemas.microsoft.com/office/drawing/2014/main" id="{340E3D1B-9D94-AB36-0156-5BDA441C0783}"/>
              </a:ext>
            </a:extLst>
          </p:cNvPr>
          <p:cNvSpPr/>
          <p:nvPr/>
        </p:nvSpPr>
        <p:spPr>
          <a:xfrm>
            <a:off x="94268" y="2337847"/>
            <a:ext cx="5577391" cy="6609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3EF106-AFBE-2AD9-4F82-3788F232515E}"/>
              </a:ext>
            </a:extLst>
          </p:cNvPr>
          <p:cNvSpPr/>
          <p:nvPr/>
        </p:nvSpPr>
        <p:spPr>
          <a:xfrm>
            <a:off x="94268" y="3654337"/>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85A9E7-EDDB-00C8-8FE9-A707A8A64560}"/>
              </a:ext>
            </a:extLst>
          </p:cNvPr>
          <p:cNvSpPr/>
          <p:nvPr/>
        </p:nvSpPr>
        <p:spPr>
          <a:xfrm>
            <a:off x="94268" y="6015805"/>
            <a:ext cx="5577391" cy="8328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801744" y="2854911"/>
            <a:ext cx="3959572" cy="3413424"/>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435773" y="3519035"/>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435773" y="3338035"/>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435773" y="3980591"/>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colored shapes&#10;&#10;Description automatically generated with medium confidence">
            <a:extLst>
              <a:ext uri="{FF2B5EF4-FFF2-40B4-BE49-F238E27FC236}">
                <a16:creationId xmlns:a16="http://schemas.microsoft.com/office/drawing/2014/main" id="{92CA9FF0-2477-D972-6685-83C1D48774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888460"/>
            <a:ext cx="2286000" cy="2286000"/>
          </a:xfrm>
          <a:prstGeom prst="rect">
            <a:avLst/>
          </a:prstGeom>
        </p:spPr>
      </p:pic>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16" name="Picture 15" descr="A diagram of a number of colored spots&#10;&#10;Description automatically generated with medium confidence">
            <a:extLst>
              <a:ext uri="{FF2B5EF4-FFF2-40B4-BE49-F238E27FC236}">
                <a16:creationId xmlns:a16="http://schemas.microsoft.com/office/drawing/2014/main" id="{7638E662-ABBC-60AB-76F9-EA31395449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7497" y="888460"/>
            <a:ext cx="2286000" cy="2286000"/>
          </a:xfrm>
          <a:prstGeom prst="rect">
            <a:avLst/>
          </a:prstGeom>
        </p:spPr>
      </p:pic>
      <p:pic>
        <p:nvPicPr>
          <p:cNvPr id="20" name="Picture 19" descr="A graph of a number of colored objects&#10;&#10;Description automatically generated with medium confidence">
            <a:extLst>
              <a:ext uri="{FF2B5EF4-FFF2-40B4-BE49-F238E27FC236}">
                <a16:creationId xmlns:a16="http://schemas.microsoft.com/office/drawing/2014/main" id="{2842FE48-AAEC-0C2E-9686-0CC166F9545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888460"/>
            <a:ext cx="2286000" cy="2286000"/>
          </a:xfrm>
          <a:prstGeom prst="rect">
            <a:avLst/>
          </a:prstGeom>
        </p:spPr>
      </p:pic>
      <p:pic>
        <p:nvPicPr>
          <p:cNvPr id="22" name="Picture 21" descr="A graph of colored shapes&#10;&#10;Description automatically generated with medium confidence">
            <a:extLst>
              <a:ext uri="{FF2B5EF4-FFF2-40B4-BE49-F238E27FC236}">
                <a16:creationId xmlns:a16="http://schemas.microsoft.com/office/drawing/2014/main" id="{FB85BB2F-BD9E-2C92-B049-489D78C456B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888460"/>
            <a:ext cx="2286000" cy="2286000"/>
          </a:xfrm>
          <a:prstGeom prst="rect">
            <a:avLst/>
          </a:prstGeom>
        </p:spPr>
      </p:pic>
      <p:pic>
        <p:nvPicPr>
          <p:cNvPr id="24" name="Picture 23" descr="A graph of colored dots&#10;&#10;Description automatically generated with medium confidence">
            <a:extLst>
              <a:ext uri="{FF2B5EF4-FFF2-40B4-BE49-F238E27FC236}">
                <a16:creationId xmlns:a16="http://schemas.microsoft.com/office/drawing/2014/main" id="{1C6C9741-435F-729E-11E2-494D9B91321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28203" y="888460"/>
            <a:ext cx="2286000" cy="2286000"/>
          </a:xfrm>
          <a:prstGeom prst="rect">
            <a:avLst/>
          </a:prstGeom>
        </p:spPr>
      </p:pic>
      <p:pic>
        <p:nvPicPr>
          <p:cNvPr id="26" name="Picture 25" descr="A graph of colored spots&#10;&#10;Description automatically generated with medium confidence">
            <a:extLst>
              <a:ext uri="{FF2B5EF4-FFF2-40B4-BE49-F238E27FC236}">
                <a16:creationId xmlns:a16="http://schemas.microsoft.com/office/drawing/2014/main" id="{FDB1BEE2-7E45-5E3D-CC58-00EA4B4D4A6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2897" y="3684599"/>
            <a:ext cx="2286000" cy="2286000"/>
          </a:xfrm>
          <a:prstGeom prst="rect">
            <a:avLst/>
          </a:prstGeom>
        </p:spPr>
      </p:pic>
      <p:pic>
        <p:nvPicPr>
          <p:cNvPr id="28" name="Picture 27" descr="A graph with numbers and colors&#10;&#10;Description automatically generated with medium confidence">
            <a:extLst>
              <a:ext uri="{FF2B5EF4-FFF2-40B4-BE49-F238E27FC236}">
                <a16:creationId xmlns:a16="http://schemas.microsoft.com/office/drawing/2014/main" id="{A859E7AE-A6CA-C92C-8A27-8CAEBFAAD8BA}"/>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3684599"/>
            <a:ext cx="2286000" cy="2286000"/>
          </a:xfrm>
          <a:prstGeom prst="rect">
            <a:avLst/>
          </a:prstGeom>
        </p:spPr>
      </p:pic>
      <p:pic>
        <p:nvPicPr>
          <p:cNvPr id="30" name="Picture 29" descr="A graph of numbers and colors&#10;&#10;Description automatically generated with medium confidence">
            <a:extLst>
              <a:ext uri="{FF2B5EF4-FFF2-40B4-BE49-F238E27FC236}">
                <a16:creationId xmlns:a16="http://schemas.microsoft.com/office/drawing/2014/main" id="{EB36EB9A-3325-D361-B423-94EEF0ECE1E8}"/>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3684599"/>
            <a:ext cx="2286000" cy="2286000"/>
          </a:xfrm>
          <a:prstGeom prst="rect">
            <a:avLst/>
          </a:prstGeom>
        </p:spPr>
      </p:pic>
      <p:pic>
        <p:nvPicPr>
          <p:cNvPr id="32" name="Picture 31" descr="A diagram of numbers and colors&#10;&#10;Description automatically generated">
            <a:extLst>
              <a:ext uri="{FF2B5EF4-FFF2-40B4-BE49-F238E27FC236}">
                <a16:creationId xmlns:a16="http://schemas.microsoft.com/office/drawing/2014/main" id="{C854542A-A4D8-611F-CE87-7B5F248F050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3684599"/>
            <a:ext cx="2286000" cy="2286000"/>
          </a:xfrm>
          <a:prstGeom prst="rect">
            <a:avLst/>
          </a:prstGeom>
        </p:spPr>
      </p:pic>
      <p:pic>
        <p:nvPicPr>
          <p:cNvPr id="34" name="Picture 33" descr="A diagram of numbers and points&#10;&#10;Description automatically generated">
            <a:extLst>
              <a:ext uri="{FF2B5EF4-FFF2-40B4-BE49-F238E27FC236}">
                <a16:creationId xmlns:a16="http://schemas.microsoft.com/office/drawing/2014/main" id="{E8F8B2E4-8ED2-795D-FCBC-013EC0ED85C7}"/>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80600" y="3684599"/>
            <a:ext cx="2286000" cy="2286000"/>
          </a:xfrm>
          <a:prstGeom prst="rect">
            <a:avLst/>
          </a:prstGeom>
        </p:spPr>
      </p:pic>
    </p:spTree>
    <p:extLst>
      <p:ext uri="{BB962C8B-B14F-4D97-AF65-F5344CB8AC3E}">
        <p14:creationId xmlns:p14="http://schemas.microsoft.com/office/powerpoint/2010/main" val="3167973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4" name="Picture 3" descr="A diagram of a number and a number&#10;&#10;Description automatically generated with medium confidence">
            <a:extLst>
              <a:ext uri="{FF2B5EF4-FFF2-40B4-BE49-F238E27FC236}">
                <a16:creationId xmlns:a16="http://schemas.microsoft.com/office/drawing/2014/main" id="{7E3684E4-131D-C1F1-0192-A6576A950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6" y="1171370"/>
            <a:ext cx="2286000" cy="2286000"/>
          </a:xfrm>
          <a:prstGeom prst="rect">
            <a:avLst/>
          </a:prstGeom>
        </p:spPr>
      </p:pic>
      <p:pic>
        <p:nvPicPr>
          <p:cNvPr id="6" name="Picture 5" descr="A diagram of a number of colored dots&#10;&#10;Description automatically generated with medium confidence">
            <a:extLst>
              <a:ext uri="{FF2B5EF4-FFF2-40B4-BE49-F238E27FC236}">
                <a16:creationId xmlns:a16="http://schemas.microsoft.com/office/drawing/2014/main" id="{B670068E-DFF5-FC62-05AC-FD8A5A966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999" y="1171370"/>
            <a:ext cx="2286000" cy="2286000"/>
          </a:xfrm>
          <a:prstGeom prst="rect">
            <a:avLst/>
          </a:prstGeom>
        </p:spPr>
      </p:pic>
      <p:pic>
        <p:nvPicPr>
          <p:cNvPr id="8" name="Picture 7" descr="A graph with numbers and colored spots&#10;&#10;Description automatically generated with medium confidence">
            <a:extLst>
              <a:ext uri="{FF2B5EF4-FFF2-40B4-BE49-F238E27FC236}">
                <a16:creationId xmlns:a16="http://schemas.microsoft.com/office/drawing/2014/main" id="{46797B20-1B5A-29FE-5405-057040055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097" y="1171370"/>
            <a:ext cx="2286000" cy="2286000"/>
          </a:xfrm>
          <a:prstGeom prst="rect">
            <a:avLst/>
          </a:prstGeom>
        </p:spPr>
      </p:pic>
      <p:pic>
        <p:nvPicPr>
          <p:cNvPr id="10" name="Picture 9" descr="A graph of numbers and colors&#10;&#10;Description automatically generated with medium confidence">
            <a:extLst>
              <a:ext uri="{FF2B5EF4-FFF2-40B4-BE49-F238E27FC236}">
                <a16:creationId xmlns:a16="http://schemas.microsoft.com/office/drawing/2014/main" id="{E3A6FC72-A891-9212-55D2-A2A0C7D06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897" y="1171370"/>
            <a:ext cx="2286000" cy="2286000"/>
          </a:xfrm>
          <a:prstGeom prst="rect">
            <a:avLst/>
          </a:prstGeom>
        </p:spPr>
      </p:pic>
      <p:pic>
        <p:nvPicPr>
          <p:cNvPr id="12" name="Picture 11" descr="A graph of numbers and colors&#10;&#10;Description automatically generated with medium confidence">
            <a:extLst>
              <a:ext uri="{FF2B5EF4-FFF2-40B4-BE49-F238E27FC236}">
                <a16:creationId xmlns:a16="http://schemas.microsoft.com/office/drawing/2014/main" id="{F78384BA-3CC9-ABCE-3D12-6ED989029D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2306" y="3568171"/>
            <a:ext cx="2286000" cy="2286000"/>
          </a:xfrm>
          <a:prstGeom prst="rect">
            <a:avLst/>
          </a:prstGeom>
        </p:spPr>
      </p:pic>
      <p:pic>
        <p:nvPicPr>
          <p:cNvPr id="14" name="Picture 13" descr="A graph with colorful spots and numbers&#10;&#10;Description automatically generated">
            <a:extLst>
              <a:ext uri="{FF2B5EF4-FFF2-40B4-BE49-F238E27FC236}">
                <a16:creationId xmlns:a16="http://schemas.microsoft.com/office/drawing/2014/main" id="{23047452-DEFF-CAE6-BC67-392CA9EE97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4999" y="3568171"/>
            <a:ext cx="2286000" cy="2286000"/>
          </a:xfrm>
          <a:prstGeom prst="rect">
            <a:avLst/>
          </a:prstGeom>
        </p:spPr>
      </p:pic>
      <p:pic>
        <p:nvPicPr>
          <p:cNvPr id="17" name="Picture 16" descr="A graph with different colored shapes&#10;&#10;Description automatically generated with medium confidence">
            <a:extLst>
              <a:ext uri="{FF2B5EF4-FFF2-40B4-BE49-F238E27FC236}">
                <a16:creationId xmlns:a16="http://schemas.microsoft.com/office/drawing/2014/main" id="{69AC3CB6-2487-6745-F2FF-E2EDCF3355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9097" y="3568171"/>
            <a:ext cx="2286000" cy="2286000"/>
          </a:xfrm>
          <a:prstGeom prst="rect">
            <a:avLst/>
          </a:prstGeom>
        </p:spPr>
      </p:pic>
      <p:pic>
        <p:nvPicPr>
          <p:cNvPr id="21" name="Picture 20" descr="A graph with numbers and colored spots&#10;&#10;Description automatically generated">
            <a:extLst>
              <a:ext uri="{FF2B5EF4-FFF2-40B4-BE49-F238E27FC236}">
                <a16:creationId xmlns:a16="http://schemas.microsoft.com/office/drawing/2014/main" id="{5D80A70B-9DED-AD2C-BFE3-CFC9382ED0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897" y="3568171"/>
            <a:ext cx="2286000" cy="2286000"/>
          </a:xfrm>
          <a:prstGeom prst="rect">
            <a:avLst/>
          </a:prstGeom>
        </p:spPr>
      </p:pic>
    </p:spTree>
    <p:extLst>
      <p:ext uri="{BB962C8B-B14F-4D97-AF65-F5344CB8AC3E}">
        <p14:creationId xmlns:p14="http://schemas.microsoft.com/office/powerpoint/2010/main" val="893414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504" y="2467211"/>
            <a:ext cx="2645391" cy="192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
        <p:nvSpPr>
          <p:cNvPr id="4" name="TextBox 3">
            <a:extLst>
              <a:ext uri="{FF2B5EF4-FFF2-40B4-BE49-F238E27FC236}">
                <a16:creationId xmlns:a16="http://schemas.microsoft.com/office/drawing/2014/main" id="{24E53D7E-2A55-ADEE-50C6-11B7B7F4C36C}"/>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D2EA4C03-FCA9-F8B3-E9C7-B49342EDFAF4}"/>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98756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2C8-C1BC-8B9E-7BB1-2B89A7EF34C8}"/>
              </a:ext>
            </a:extLst>
          </p:cNvPr>
          <p:cNvSpPr>
            <a:spLocks noGrp="1"/>
          </p:cNvSpPr>
          <p:nvPr>
            <p:ph type="title"/>
          </p:nvPr>
        </p:nvSpPr>
        <p:spPr/>
        <p:txBody>
          <a:bodyPr/>
          <a:lstStyle/>
          <a:p>
            <a:r>
              <a:rPr lang="en-US" dirty="0"/>
              <a:t>Why so much Dimension Reduction?</a:t>
            </a:r>
          </a:p>
        </p:txBody>
      </p:sp>
      <p:sp>
        <p:nvSpPr>
          <p:cNvPr id="3" name="TextBox 2">
            <a:extLst>
              <a:ext uri="{FF2B5EF4-FFF2-40B4-BE49-F238E27FC236}">
                <a16:creationId xmlns:a16="http://schemas.microsoft.com/office/drawing/2014/main" id="{FFD8A8A7-9870-7727-88E3-CFB777BB5762}"/>
              </a:ext>
            </a:extLst>
          </p:cNvPr>
          <p:cNvSpPr txBox="1"/>
          <p:nvPr/>
        </p:nvSpPr>
        <p:spPr>
          <a:xfrm>
            <a:off x="1953746" y="965763"/>
            <a:ext cx="1632050" cy="369332"/>
          </a:xfrm>
          <a:prstGeom prst="rect">
            <a:avLst/>
          </a:prstGeom>
          <a:noFill/>
        </p:spPr>
        <p:txBody>
          <a:bodyPr wrap="none" rtlCol="0">
            <a:spAutoFit/>
          </a:bodyPr>
          <a:lstStyle/>
          <a:p>
            <a:r>
              <a:rPr lang="en-US" b="1" dirty="0"/>
              <a:t>Typical Dataset</a:t>
            </a:r>
          </a:p>
        </p:txBody>
      </p:sp>
      <p:sp>
        <p:nvSpPr>
          <p:cNvPr id="5" name="TextBox 4">
            <a:extLst>
              <a:ext uri="{FF2B5EF4-FFF2-40B4-BE49-F238E27FC236}">
                <a16:creationId xmlns:a16="http://schemas.microsoft.com/office/drawing/2014/main" id="{72F50203-F682-A269-0F49-1ABB0D1AA2D0}"/>
              </a:ext>
            </a:extLst>
          </p:cNvPr>
          <p:cNvSpPr txBox="1"/>
          <p:nvPr/>
        </p:nvSpPr>
        <p:spPr>
          <a:xfrm>
            <a:off x="2350553" y="1297156"/>
            <a:ext cx="2395207" cy="646331"/>
          </a:xfrm>
          <a:prstGeom prst="rect">
            <a:avLst/>
          </a:prstGeom>
          <a:noFill/>
        </p:spPr>
        <p:txBody>
          <a:bodyPr wrap="none" rtlCol="0">
            <a:spAutoFit/>
          </a:bodyPr>
          <a:lstStyle/>
          <a:p>
            <a:r>
              <a:rPr lang="en-US" dirty="0"/>
              <a:t>Genes: 10,000 – 25,000</a:t>
            </a:r>
          </a:p>
          <a:p>
            <a:r>
              <a:rPr lang="en-US" dirty="0"/>
              <a:t>Cells: 1000 – 100,000</a:t>
            </a:r>
          </a:p>
        </p:txBody>
      </p:sp>
      <p:sp>
        <p:nvSpPr>
          <p:cNvPr id="14" name="TextBox 13">
            <a:extLst>
              <a:ext uri="{FF2B5EF4-FFF2-40B4-BE49-F238E27FC236}">
                <a16:creationId xmlns:a16="http://schemas.microsoft.com/office/drawing/2014/main" id="{860E8DF0-DE8C-1DE8-EE11-15F6821C2096}"/>
              </a:ext>
            </a:extLst>
          </p:cNvPr>
          <p:cNvSpPr txBox="1"/>
          <p:nvPr/>
        </p:nvSpPr>
        <p:spPr>
          <a:xfrm>
            <a:off x="6599774" y="863081"/>
            <a:ext cx="4919781" cy="1477328"/>
          </a:xfrm>
          <a:prstGeom prst="rect">
            <a:avLst/>
          </a:prstGeom>
          <a:noFill/>
        </p:spPr>
        <p:txBody>
          <a:bodyPr wrap="square" rtlCol="0">
            <a:spAutoFit/>
          </a:bodyPr>
          <a:lstStyle/>
          <a:p>
            <a:r>
              <a:rPr lang="en-US" u="sng" dirty="0"/>
              <a:t>Simple Reasons:</a:t>
            </a:r>
          </a:p>
          <a:p>
            <a:pPr marL="342900" indent="-342900">
              <a:buAutoNum type="arabicPeriod"/>
            </a:pPr>
            <a:r>
              <a:rPr lang="en-US" dirty="0"/>
              <a:t>We visualize the data in </a:t>
            </a:r>
            <a:r>
              <a:rPr lang="en-US" b="1" dirty="0"/>
              <a:t>3 dimensions</a:t>
            </a:r>
            <a:r>
              <a:rPr lang="en-US" dirty="0"/>
              <a:t>.</a:t>
            </a:r>
          </a:p>
          <a:p>
            <a:pPr marL="342900" indent="-342900">
              <a:buAutoNum type="arabicPeriod"/>
            </a:pPr>
            <a:r>
              <a:rPr lang="en-US" dirty="0"/>
              <a:t>Speeds up clustering analysis.</a:t>
            </a:r>
          </a:p>
          <a:p>
            <a:pPr marL="342900" indent="-342900">
              <a:buAutoNum type="arabicPeriod"/>
            </a:pPr>
            <a:r>
              <a:rPr lang="en-US" dirty="0"/>
              <a:t>Some analysis techniques only work in low dimensional space (t-SNE).</a:t>
            </a:r>
          </a:p>
        </p:txBody>
      </p:sp>
      <p:grpSp>
        <p:nvGrpSpPr>
          <p:cNvPr id="4" name="Group 3">
            <a:extLst>
              <a:ext uri="{FF2B5EF4-FFF2-40B4-BE49-F238E27FC236}">
                <a16:creationId xmlns:a16="http://schemas.microsoft.com/office/drawing/2014/main" id="{6BEB8D4A-8600-07ED-75F9-7A00990DD5DE}"/>
              </a:ext>
            </a:extLst>
          </p:cNvPr>
          <p:cNvGrpSpPr/>
          <p:nvPr/>
        </p:nvGrpSpPr>
        <p:grpSpPr>
          <a:xfrm>
            <a:off x="1997762" y="2408776"/>
            <a:ext cx="9858323" cy="3681050"/>
            <a:chOff x="1997762" y="2408776"/>
            <a:chExt cx="9858323" cy="3681050"/>
          </a:xfrm>
        </p:grpSpPr>
        <p:sp>
          <p:nvSpPr>
            <p:cNvPr id="9" name="TextBox 8">
              <a:extLst>
                <a:ext uri="{FF2B5EF4-FFF2-40B4-BE49-F238E27FC236}">
                  <a16:creationId xmlns:a16="http://schemas.microsoft.com/office/drawing/2014/main" id="{BA605DB2-21FE-CAF1-ED92-58E94665BC77}"/>
                </a:ext>
              </a:extLst>
            </p:cNvPr>
            <p:cNvSpPr txBox="1"/>
            <p:nvPr/>
          </p:nvSpPr>
          <p:spPr>
            <a:xfrm>
              <a:off x="2481646" y="2847816"/>
              <a:ext cx="7982105" cy="646331"/>
            </a:xfrm>
            <a:prstGeom prst="rect">
              <a:avLst/>
            </a:prstGeom>
            <a:noFill/>
          </p:spPr>
          <p:txBody>
            <a:bodyPr wrap="square">
              <a:spAutoFit/>
            </a:bodyPr>
            <a:lstStyle/>
            <a:p>
              <a:r>
                <a:rPr lang="en-US" b="1" dirty="0"/>
                <a:t>Curse of Dimensionality</a:t>
              </a:r>
              <a:r>
                <a:rPr lang="en-US" dirty="0"/>
                <a:t>: number of datapoints is small (sparse) relative to the intrinsic dimension of the data.</a:t>
              </a:r>
            </a:p>
          </p:txBody>
        </p:sp>
        <p:sp>
          <p:nvSpPr>
            <p:cNvPr id="10" name="TextBox 9">
              <a:extLst>
                <a:ext uri="{FF2B5EF4-FFF2-40B4-BE49-F238E27FC236}">
                  <a16:creationId xmlns:a16="http://schemas.microsoft.com/office/drawing/2014/main" id="{363B0AFD-A99F-6E77-D715-1C6A585D5B24}"/>
                </a:ext>
              </a:extLst>
            </p:cNvPr>
            <p:cNvSpPr txBox="1"/>
            <p:nvPr/>
          </p:nvSpPr>
          <p:spPr>
            <a:xfrm>
              <a:off x="2327700" y="4048276"/>
              <a:ext cx="2318994" cy="646331"/>
            </a:xfrm>
            <a:prstGeom prst="rect">
              <a:avLst/>
            </a:prstGeom>
            <a:noFill/>
            <a:ln>
              <a:solidFill>
                <a:schemeClr val="tx1"/>
              </a:solidFill>
            </a:ln>
          </p:spPr>
          <p:txBody>
            <a:bodyPr wrap="square" rtlCol="0">
              <a:spAutoFit/>
            </a:bodyPr>
            <a:lstStyle/>
            <a:p>
              <a:pPr algn="ctr"/>
              <a:r>
                <a:rPr lang="en-US" dirty="0"/>
                <a:t>Few datapoints in high dimensional space</a:t>
              </a:r>
            </a:p>
          </p:txBody>
        </p:sp>
        <p:sp>
          <p:nvSpPr>
            <p:cNvPr id="11" name="TextBox 10">
              <a:extLst>
                <a:ext uri="{FF2B5EF4-FFF2-40B4-BE49-F238E27FC236}">
                  <a16:creationId xmlns:a16="http://schemas.microsoft.com/office/drawing/2014/main" id="{95403B85-7D70-538F-4E94-4104EFA5334C}"/>
                </a:ext>
              </a:extLst>
            </p:cNvPr>
            <p:cNvSpPr txBox="1"/>
            <p:nvPr/>
          </p:nvSpPr>
          <p:spPr>
            <a:xfrm>
              <a:off x="2312350" y="5443495"/>
              <a:ext cx="2318994" cy="646331"/>
            </a:xfrm>
            <a:prstGeom prst="rect">
              <a:avLst/>
            </a:prstGeom>
            <a:noFill/>
            <a:ln>
              <a:solidFill>
                <a:schemeClr val="tx1"/>
              </a:solidFill>
            </a:ln>
          </p:spPr>
          <p:txBody>
            <a:bodyPr wrap="square" rtlCol="0">
              <a:spAutoFit/>
            </a:bodyPr>
            <a:lstStyle/>
            <a:p>
              <a:pPr algn="ctr"/>
              <a:r>
                <a:rPr lang="en-US" dirty="0"/>
                <a:t>Distance Measures perform poorly.</a:t>
              </a:r>
            </a:p>
          </p:txBody>
        </p:sp>
        <p:sp>
          <p:nvSpPr>
            <p:cNvPr id="12" name="TextBox 11">
              <a:extLst>
                <a:ext uri="{FF2B5EF4-FFF2-40B4-BE49-F238E27FC236}">
                  <a16:creationId xmlns:a16="http://schemas.microsoft.com/office/drawing/2014/main" id="{89DB6793-3BD9-289B-A02C-F83F8CAB3225}"/>
                </a:ext>
              </a:extLst>
            </p:cNvPr>
            <p:cNvSpPr txBox="1"/>
            <p:nvPr/>
          </p:nvSpPr>
          <p:spPr>
            <a:xfrm>
              <a:off x="5702430" y="4052453"/>
              <a:ext cx="2318994" cy="646331"/>
            </a:xfrm>
            <a:prstGeom prst="rect">
              <a:avLst/>
            </a:prstGeom>
            <a:noFill/>
            <a:ln>
              <a:solidFill>
                <a:schemeClr val="tx1"/>
              </a:solidFill>
            </a:ln>
          </p:spPr>
          <p:txBody>
            <a:bodyPr wrap="square" rtlCol="0">
              <a:spAutoFit/>
            </a:bodyPr>
            <a:lstStyle/>
            <a:p>
              <a:pPr algn="ctr"/>
              <a:r>
                <a:rPr lang="en-US" dirty="0"/>
                <a:t>All points uniformly distant!</a:t>
              </a:r>
            </a:p>
          </p:txBody>
        </p:sp>
        <p:sp>
          <p:nvSpPr>
            <p:cNvPr id="13" name="TextBox 12">
              <a:extLst>
                <a:ext uri="{FF2B5EF4-FFF2-40B4-BE49-F238E27FC236}">
                  <a16:creationId xmlns:a16="http://schemas.microsoft.com/office/drawing/2014/main" id="{5946F2A3-DE7C-B0D5-8E01-EB585E7B4914}"/>
                </a:ext>
              </a:extLst>
            </p:cNvPr>
            <p:cNvSpPr txBox="1"/>
            <p:nvPr/>
          </p:nvSpPr>
          <p:spPr>
            <a:xfrm>
              <a:off x="5671420" y="5443494"/>
              <a:ext cx="2318994" cy="646331"/>
            </a:xfrm>
            <a:prstGeom prst="rect">
              <a:avLst/>
            </a:prstGeom>
            <a:noFill/>
            <a:ln>
              <a:solidFill>
                <a:schemeClr val="tx1"/>
              </a:solidFill>
            </a:ln>
          </p:spPr>
          <p:txBody>
            <a:bodyPr wrap="square" rtlCol="0">
              <a:spAutoFit/>
            </a:bodyPr>
            <a:lstStyle/>
            <a:p>
              <a:pPr algn="ctr"/>
              <a:r>
                <a:rPr lang="en-US" dirty="0"/>
                <a:t>Clustering Performs Poorly</a:t>
              </a:r>
            </a:p>
          </p:txBody>
        </p:sp>
        <p:sp>
          <p:nvSpPr>
            <p:cNvPr id="15" name="TextBox 14">
              <a:extLst>
                <a:ext uri="{FF2B5EF4-FFF2-40B4-BE49-F238E27FC236}">
                  <a16:creationId xmlns:a16="http://schemas.microsoft.com/office/drawing/2014/main" id="{71E16CC9-E08F-E373-1E7B-E43F027F938A}"/>
                </a:ext>
              </a:extLst>
            </p:cNvPr>
            <p:cNvSpPr txBox="1"/>
            <p:nvPr/>
          </p:nvSpPr>
          <p:spPr>
            <a:xfrm>
              <a:off x="1997762" y="2408776"/>
              <a:ext cx="1818896" cy="369332"/>
            </a:xfrm>
            <a:prstGeom prst="rect">
              <a:avLst/>
            </a:prstGeom>
            <a:noFill/>
          </p:spPr>
          <p:txBody>
            <a:bodyPr wrap="none" rtlCol="0">
              <a:spAutoFit/>
            </a:bodyPr>
            <a:lstStyle/>
            <a:p>
              <a:r>
                <a:rPr lang="en-US" u="sng" dirty="0"/>
                <a:t>Nuanced Reason</a:t>
              </a:r>
              <a:r>
                <a:rPr lang="en-US" dirty="0"/>
                <a:t>:</a:t>
              </a:r>
            </a:p>
          </p:txBody>
        </p:sp>
        <p:sp>
          <p:nvSpPr>
            <p:cNvPr id="16" name="TextBox 15">
              <a:extLst>
                <a:ext uri="{FF2B5EF4-FFF2-40B4-BE49-F238E27FC236}">
                  <a16:creationId xmlns:a16="http://schemas.microsoft.com/office/drawing/2014/main" id="{A7BA457B-599C-37F3-0624-2F84FAA7E647}"/>
                </a:ext>
              </a:extLst>
            </p:cNvPr>
            <p:cNvSpPr txBox="1"/>
            <p:nvPr/>
          </p:nvSpPr>
          <p:spPr>
            <a:xfrm>
              <a:off x="8532390" y="3991537"/>
              <a:ext cx="3323695" cy="2031325"/>
            </a:xfrm>
            <a:prstGeom prst="rect">
              <a:avLst/>
            </a:prstGeom>
            <a:noFill/>
          </p:spPr>
          <p:txBody>
            <a:bodyPr wrap="square">
              <a:spAutoFit/>
            </a:bodyPr>
            <a:lstStyle/>
            <a:p>
              <a:r>
                <a:rPr lang="en-US" b="1" dirty="0"/>
                <a:t>Reducing Dimensions is most of the pipeline:</a:t>
              </a:r>
            </a:p>
            <a:p>
              <a:pPr marL="342900" indent="-342900">
                <a:buAutoNum type="arabicPeriod"/>
              </a:pPr>
              <a:r>
                <a:rPr lang="en-US" dirty="0"/>
                <a:t>Subset of genes used for PCA.</a:t>
              </a:r>
            </a:p>
            <a:p>
              <a:pPr marL="342900" indent="-342900">
                <a:buAutoNum type="arabicPeriod"/>
              </a:pPr>
              <a:r>
                <a:rPr lang="en-US" dirty="0"/>
                <a:t>Subset of PCA dims used for clustering.</a:t>
              </a:r>
            </a:p>
            <a:p>
              <a:pPr marL="342900" indent="-342900">
                <a:buAutoNum type="arabicPeriod"/>
              </a:pPr>
              <a:r>
                <a:rPr lang="en-US" dirty="0"/>
                <a:t>Nonlinear reduction before visualization.</a:t>
              </a:r>
            </a:p>
          </p:txBody>
        </p:sp>
        <p:sp>
          <p:nvSpPr>
            <p:cNvPr id="17" name="Arrow: Down 16">
              <a:extLst>
                <a:ext uri="{FF2B5EF4-FFF2-40B4-BE49-F238E27FC236}">
                  <a16:creationId xmlns:a16="http://schemas.microsoft.com/office/drawing/2014/main" id="{F4CE2D0B-C0C4-B168-56F2-8D6E5A034A53}"/>
                </a:ext>
              </a:extLst>
            </p:cNvPr>
            <p:cNvSpPr/>
            <p:nvPr/>
          </p:nvSpPr>
          <p:spPr>
            <a:xfrm>
              <a:off x="3237148" y="4826524"/>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2C56E0C-35D4-6202-327C-8C8172BFA0A5}"/>
                </a:ext>
              </a:extLst>
            </p:cNvPr>
            <p:cNvSpPr/>
            <p:nvPr/>
          </p:nvSpPr>
          <p:spPr>
            <a:xfrm rot="13700717">
              <a:off x="4954909" y="4715786"/>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687927D-0611-AA13-CDF0-4C45BBD2A36C}"/>
                </a:ext>
              </a:extLst>
            </p:cNvPr>
            <p:cNvSpPr/>
            <p:nvPr/>
          </p:nvSpPr>
          <p:spPr>
            <a:xfrm>
              <a:off x="6611264" y="4787357"/>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46315" cy="6286533"/>
            <a:chOff x="2606153" y="499624"/>
            <a:chExt cx="7446315"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12554" y="5365129"/>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778948" y="719192"/>
            <a:ext cx="4075731" cy="369332"/>
          </a:xfrm>
          <a:prstGeom prst="rect">
            <a:avLst/>
          </a:prstGeom>
          <a:noFill/>
        </p:spPr>
        <p:txBody>
          <a:bodyPr wrap="none" rtlCol="0">
            <a:spAutoFit/>
          </a:bodyPr>
          <a:lstStyle/>
          <a:p>
            <a:r>
              <a:rPr lang="en-US" dirty="0"/>
              <a:t>An initial minimal filtering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289169"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856581"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747600"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196886"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664466"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13743"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861436"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590934"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856579"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55802"/>
            <a:ext cx="1791984" cy="576387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3"/>
          <a:stretch>
            <a:fillRect/>
          </a:stretch>
        </p:blipFill>
        <p:spPr>
          <a:xfrm>
            <a:off x="2983505" y="1106210"/>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099186" y="3190057"/>
            <a:ext cx="5977566" cy="352474"/>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4"/>
          <a:srcRect l="68491" b="19779"/>
          <a:stretch/>
        </p:blipFill>
        <p:spPr>
          <a:xfrm>
            <a:off x="7983086" y="3763189"/>
            <a:ext cx="1416985"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5">
            <a:clrChange>
              <a:clrFrom>
                <a:srgbClr val="FFFFFF"/>
              </a:clrFrom>
              <a:clrTo>
                <a:srgbClr val="FFFFFF">
                  <a:alpha val="0"/>
                </a:srgbClr>
              </a:clrTo>
            </a:clrChange>
          </a:blip>
          <a:srcRect r="40828"/>
          <a:stretch/>
        </p:blipFill>
        <p:spPr>
          <a:xfrm>
            <a:off x="8543117" y="1757695"/>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43117" y="3099527"/>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8650953" y="1150369"/>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8662218" y="926026"/>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1985784" y="1014666"/>
            <a:ext cx="5977566" cy="1569660"/>
          </a:xfrm>
          <a:prstGeom prst="rect">
            <a:avLst/>
          </a:prstGeom>
          <a:noFill/>
        </p:spPr>
        <p:txBody>
          <a:bodyPr wrap="square" rtlCol="0">
            <a:spAutoFit/>
          </a:bodyPr>
          <a:lstStyle/>
          <a:p>
            <a:r>
              <a:rPr lang="en-US" sz="1600" dirty="0"/>
              <a:t>Fraction of mitochondrial genes (with nonzero counts) is a metric for cell viability</a:t>
            </a:r>
          </a:p>
          <a:p>
            <a:pPr marL="342900" indent="-342900">
              <a:buAutoNum type="arabicPeriod"/>
            </a:pPr>
            <a:r>
              <a:rPr lang="en-US" sz="1600" dirty="0"/>
              <a:t>Some public datasets </a:t>
            </a:r>
            <a:r>
              <a:rPr lang="en-US" sz="1600" b="1" dirty="0"/>
              <a:t>already perform QC based on MT genes</a:t>
            </a:r>
            <a:r>
              <a:rPr lang="en-US" sz="1600" dirty="0"/>
              <a:t>, and all MT genes </a:t>
            </a:r>
            <a:r>
              <a:rPr lang="en-US" sz="1600" i="1" dirty="0"/>
              <a:t>are removed</a:t>
            </a:r>
            <a:r>
              <a:rPr lang="en-US" sz="1600" dirty="0"/>
              <a:t>.</a:t>
            </a:r>
          </a:p>
          <a:p>
            <a:pPr marL="342900" indent="-342900">
              <a:buAutoNum type="arabicPeriod"/>
            </a:pPr>
            <a:r>
              <a:rPr lang="en-US" sz="1600" dirty="0"/>
              <a:t>Genes may be labeled at “MT…” or “mt…”, first </a:t>
            </a:r>
            <a:r>
              <a:rPr lang="en-US" sz="1600" b="1" dirty="0"/>
              <a:t>inspect and confirm </a:t>
            </a:r>
            <a:r>
              <a:rPr lang="en-US" sz="1600" dirty="0"/>
              <a:t>what the prefix is.</a:t>
            </a:r>
          </a:p>
        </p:txBody>
      </p:sp>
      <p:sp>
        <p:nvSpPr>
          <p:cNvPr id="43" name="TextBox 42">
            <a:extLst>
              <a:ext uri="{FF2B5EF4-FFF2-40B4-BE49-F238E27FC236}">
                <a16:creationId xmlns:a16="http://schemas.microsoft.com/office/drawing/2014/main" id="{FBF4DA32-ED2D-3181-AE32-FB89BE88C903}"/>
              </a:ext>
            </a:extLst>
          </p:cNvPr>
          <p:cNvSpPr txBox="1"/>
          <p:nvPr/>
        </p:nvSpPr>
        <p:spPr>
          <a:xfrm>
            <a:off x="1914910" y="4004172"/>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3" y="1649691"/>
            <a:ext cx="1780578" cy="52166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1780579" cy="573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1" name="Rectangle 10">
            <a:extLst>
              <a:ext uri="{FF2B5EF4-FFF2-40B4-BE49-F238E27FC236}">
                <a16:creationId xmlns:a16="http://schemas.microsoft.com/office/drawing/2014/main" id="{4026EBD8-2729-1AA1-AE1F-304FDC3F74AD}"/>
              </a:ext>
            </a:extLst>
          </p:cNvPr>
          <p:cNvSpPr/>
          <p:nvPr/>
        </p:nvSpPr>
        <p:spPr>
          <a:xfrm>
            <a:off x="3960214" y="5394277"/>
            <a:ext cx="3370437" cy="216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8A8C7E3-FF91-DF25-B4EB-CEE34505F4A5}"/>
              </a:ext>
            </a:extLst>
          </p:cNvPr>
          <p:cNvPicPr>
            <a:picLocks noChangeAspect="1"/>
          </p:cNvPicPr>
          <p:nvPr/>
        </p:nvPicPr>
        <p:blipFill>
          <a:blip r:embed="rId6"/>
          <a:stretch>
            <a:fillRect/>
          </a:stretch>
        </p:blipFill>
        <p:spPr>
          <a:xfrm>
            <a:off x="2218670" y="4522687"/>
            <a:ext cx="4956786" cy="216621"/>
          </a:xfrm>
          <a:prstGeom prst="rect">
            <a:avLst/>
          </a:prstGeom>
        </p:spPr>
      </p:pic>
    </p:spTree>
    <p:extLst>
      <p:ext uri="{BB962C8B-B14F-4D97-AF65-F5344CB8AC3E}">
        <p14:creationId xmlns:p14="http://schemas.microsoft.com/office/powerpoint/2010/main" val="185898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37925" y="746411"/>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76905" y="1423899"/>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205872"/>
            <a:ext cx="1786116" cy="46521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177546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41" name="TextBox 40">
            <a:extLst>
              <a:ext uri="{FF2B5EF4-FFF2-40B4-BE49-F238E27FC236}">
                <a16:creationId xmlns:a16="http://schemas.microsoft.com/office/drawing/2014/main" id="{45D3A72C-D907-4755-B6F8-44A6E59AF163}"/>
              </a:ext>
            </a:extLst>
          </p:cNvPr>
          <p:cNvSpPr txBox="1"/>
          <p:nvPr/>
        </p:nvSpPr>
        <p:spPr>
          <a:xfrm>
            <a:off x="5888302" y="2381087"/>
            <a:ext cx="6026073" cy="738664"/>
          </a:xfrm>
          <a:prstGeom prst="rect">
            <a:avLst/>
          </a:prstGeom>
          <a:noFill/>
        </p:spPr>
        <p:txBody>
          <a:bodyPr wrap="none" rtlCol="0">
            <a:spAutoFit/>
          </a:bodyPr>
          <a:lstStyle/>
          <a:p>
            <a:r>
              <a:rPr lang="en-US" sz="1400" b="1" dirty="0" err="1"/>
              <a:t>nFeature_RNA</a:t>
            </a:r>
            <a:r>
              <a:rPr lang="en-US" sz="1400" dirty="0"/>
              <a:t>: total genes detected in each cell (low suggest dying cell). </a:t>
            </a:r>
          </a:p>
          <a:p>
            <a:r>
              <a:rPr lang="en-US" sz="1400" b="1" dirty="0" err="1"/>
              <a:t>nCount_RNA</a:t>
            </a:r>
            <a:r>
              <a:rPr lang="en-US" sz="1400" dirty="0"/>
              <a:t>: total molecules detected in each cell (empty droplets or doublets).</a:t>
            </a:r>
          </a:p>
          <a:p>
            <a:r>
              <a:rPr lang="en-US" sz="1400" b="1" dirty="0"/>
              <a:t>Percent.mt</a:t>
            </a:r>
            <a:r>
              <a:rPr lang="en-US" sz="1400" dirty="0"/>
              <a:t>: fraction of mitochondrial genes (</a:t>
            </a:r>
            <a:r>
              <a:rPr lang="en-US" sz="1400" dirty="0" err="1"/>
              <a:t>celullar</a:t>
            </a:r>
            <a:r>
              <a:rPr lang="en-US" sz="1400" dirty="0"/>
              <a:t> health).</a:t>
            </a:r>
          </a:p>
        </p:txBody>
      </p:sp>
      <p:sp>
        <p:nvSpPr>
          <p:cNvPr id="7" name="TextBox 6">
            <a:extLst>
              <a:ext uri="{FF2B5EF4-FFF2-40B4-BE49-F238E27FC236}">
                <a16:creationId xmlns:a16="http://schemas.microsoft.com/office/drawing/2014/main" id="{BEF9AB97-6089-C970-89EF-77DDE194CF17}"/>
              </a:ext>
            </a:extLst>
          </p:cNvPr>
          <p:cNvSpPr txBox="1"/>
          <p:nvPr/>
        </p:nvSpPr>
        <p:spPr>
          <a:xfrm>
            <a:off x="2551103" y="6012500"/>
            <a:ext cx="6188696" cy="369332"/>
          </a:xfrm>
          <a:prstGeom prst="rect">
            <a:avLst/>
          </a:prstGeom>
          <a:noFill/>
        </p:spPr>
        <p:txBody>
          <a:bodyPr wrap="square">
            <a:spAutoFit/>
          </a:bodyPr>
          <a:lstStyle/>
          <a:p>
            <a:r>
              <a:rPr lang="en-US" b="0" i="0" dirty="0">
                <a:solidFill>
                  <a:srgbClr val="333333"/>
                </a:solidFill>
                <a:effectLst/>
                <a:latin typeface="Arial" panose="020B0604020202020204" pitchFamily="34" charset="0"/>
              </a:rPr>
              <a:t>doublets/dead cells/empty droplets</a:t>
            </a:r>
            <a:endParaRPr lang="en-US" dirty="0"/>
          </a:p>
        </p:txBody>
      </p:sp>
    </p:spTree>
    <p:extLst>
      <p:ext uri="{BB962C8B-B14F-4D97-AF65-F5344CB8AC3E}">
        <p14:creationId xmlns:p14="http://schemas.microsoft.com/office/powerpoint/2010/main" val="363559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Visualizing Data Import Thresholds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11" name="Picture 10">
            <a:extLst>
              <a:ext uri="{FF2B5EF4-FFF2-40B4-BE49-F238E27FC236}">
                <a16:creationId xmlns:a16="http://schemas.microsoft.com/office/drawing/2014/main" id="{9750F6D3-AF03-9063-927D-49B65754053F}"/>
              </a:ext>
            </a:extLst>
          </p:cNvPr>
          <p:cNvPicPr>
            <a:picLocks noChangeAspect="1"/>
          </p:cNvPicPr>
          <p:nvPr/>
        </p:nvPicPr>
        <p:blipFill rotWithShape="1">
          <a:blip r:embed="rId3"/>
          <a:srcRect r="9874"/>
          <a:stretch/>
        </p:blipFill>
        <p:spPr>
          <a:xfrm>
            <a:off x="6512564" y="1028560"/>
            <a:ext cx="5554946" cy="1095528"/>
          </a:xfrm>
          <a:prstGeom prst="rect">
            <a:avLst/>
          </a:prstGeom>
        </p:spPr>
      </p:pic>
      <p:pic>
        <p:nvPicPr>
          <p:cNvPr id="13" name="Picture 12">
            <a:extLst>
              <a:ext uri="{FF2B5EF4-FFF2-40B4-BE49-F238E27FC236}">
                <a16:creationId xmlns:a16="http://schemas.microsoft.com/office/drawing/2014/main" id="{F7841514-7870-307F-2348-903D8FCA3496}"/>
              </a:ext>
            </a:extLst>
          </p:cNvPr>
          <p:cNvPicPr>
            <a:picLocks noChangeAspect="1"/>
          </p:cNvPicPr>
          <p:nvPr/>
        </p:nvPicPr>
        <p:blipFill>
          <a:blip r:embed="rId4"/>
          <a:stretch>
            <a:fillRect/>
          </a:stretch>
        </p:blipFill>
        <p:spPr>
          <a:xfrm>
            <a:off x="6983433" y="2363190"/>
            <a:ext cx="4386631" cy="2551220"/>
          </a:xfrm>
          <a:prstGeom prst="rect">
            <a:avLst/>
          </a:prstGeom>
        </p:spPr>
      </p:pic>
      <p:pic>
        <p:nvPicPr>
          <p:cNvPr id="17" name="Picture 16">
            <a:extLst>
              <a:ext uri="{FF2B5EF4-FFF2-40B4-BE49-F238E27FC236}">
                <a16:creationId xmlns:a16="http://schemas.microsoft.com/office/drawing/2014/main" id="{4B0394AA-395C-7109-63D7-14108EE50B9A}"/>
              </a:ext>
            </a:extLst>
          </p:cNvPr>
          <p:cNvPicPr>
            <a:picLocks noChangeAspect="1"/>
          </p:cNvPicPr>
          <p:nvPr/>
        </p:nvPicPr>
        <p:blipFill>
          <a:blip r:embed="rId5"/>
          <a:stretch>
            <a:fillRect/>
          </a:stretch>
        </p:blipFill>
        <p:spPr>
          <a:xfrm>
            <a:off x="2114795" y="5660292"/>
            <a:ext cx="4324954" cy="1019317"/>
          </a:xfrm>
          <a:prstGeom prst="rect">
            <a:avLst/>
          </a:prstGeom>
        </p:spPr>
      </p:pic>
      <p:pic>
        <p:nvPicPr>
          <p:cNvPr id="21" name="Picture 20">
            <a:extLst>
              <a:ext uri="{FF2B5EF4-FFF2-40B4-BE49-F238E27FC236}">
                <a16:creationId xmlns:a16="http://schemas.microsoft.com/office/drawing/2014/main" id="{FB755CD4-E309-B333-D2AB-78780818516D}"/>
              </a:ext>
            </a:extLst>
          </p:cNvPr>
          <p:cNvPicPr>
            <a:picLocks noChangeAspect="1"/>
          </p:cNvPicPr>
          <p:nvPr/>
        </p:nvPicPr>
        <p:blipFill>
          <a:blip r:embed="rId6"/>
          <a:stretch>
            <a:fillRect/>
          </a:stretch>
        </p:blipFill>
        <p:spPr>
          <a:xfrm>
            <a:off x="1758110" y="2677332"/>
            <a:ext cx="4823903" cy="2819739"/>
          </a:xfrm>
          <a:prstGeom prst="rect">
            <a:avLst/>
          </a:prstGeom>
        </p:spPr>
      </p:pic>
    </p:spTree>
    <p:extLst>
      <p:ext uri="{BB962C8B-B14F-4D97-AF65-F5344CB8AC3E}">
        <p14:creationId xmlns:p14="http://schemas.microsoft.com/office/powerpoint/2010/main" val="4273767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4188</TotalTime>
  <Words>1730</Words>
  <Application>Microsoft Office PowerPoint</Application>
  <PresentationFormat>Widescreen</PresentationFormat>
  <Paragraphs>420</Paragraphs>
  <Slides>28</Slides>
  <Notes>19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5" baseType="lpstr">
      <vt:lpstr>Arial</vt:lpstr>
      <vt:lpstr>Calibri</vt:lpstr>
      <vt:lpstr>Calibri Light</vt:lpstr>
      <vt:lpstr>Lato</vt:lpstr>
      <vt:lpstr>source-serif-pro</vt:lpstr>
      <vt:lpstr>Office Theme</vt:lpstr>
      <vt:lpstr>Worksheet</vt:lpstr>
      <vt:lpstr>Module 3: Processing scRNA-Seq with Seurat</vt:lpstr>
      <vt:lpstr>Processing Pipeline Overview</vt:lpstr>
      <vt:lpstr>Why so much Dimension Reduction?</vt:lpstr>
      <vt:lpstr>Note: Integration and Changes Seurat V5 Pipeline</vt:lpstr>
      <vt:lpstr>Seurat v5 S4 Class Object</vt:lpstr>
      <vt:lpstr>Count Matrix Importation</vt:lpstr>
      <vt:lpstr>Count Matrix Importation</vt:lpstr>
      <vt:lpstr>Count Matrix Importation</vt:lpstr>
      <vt:lpstr>Visualizing Data Import Thresholds</vt:lpstr>
      <vt:lpstr>Count Data Normalization</vt:lpstr>
      <vt:lpstr>Count Data Normalization: Variable Features</vt:lpstr>
      <vt:lpstr>Visualize Highly Variable Features</vt:lpstr>
      <vt:lpstr>Count Matrix Importation</vt:lpstr>
      <vt:lpstr>Count Matrix Importation</vt:lpstr>
      <vt:lpstr>PCA Dim Loadings</vt:lpstr>
      <vt:lpstr>Linear Dimension Reduction</vt:lpstr>
      <vt:lpstr>Integrating Datasets</vt:lpstr>
      <vt:lpstr>Identifying Neighboring Cells</vt:lpstr>
      <vt:lpstr>Use Neighbor Graphs to Identify Clusters</vt:lpstr>
      <vt:lpstr>Nonlinear Dimension Reduction</vt:lpstr>
      <vt:lpstr>…But what is truth?</vt:lpstr>
      <vt:lpstr>…But what is truth?</vt:lpstr>
      <vt:lpstr>Why use not use tSNE?</vt:lpstr>
      <vt:lpstr>Limitation of Interpreting UMAP Clusters</vt:lpstr>
      <vt:lpstr>Other Features of Seurat</vt:lpstr>
      <vt:lpstr>scRNA-Seq pipelines are consistent across technologies &amp; packages</vt:lpstr>
      <vt:lpstr>Research Outputs from scRNA-Seq</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397</cp:revision>
  <dcterms:created xsi:type="dcterms:W3CDTF">2024-01-01T16:06:19Z</dcterms:created>
  <dcterms:modified xsi:type="dcterms:W3CDTF">2024-04-05T03:04:07Z</dcterms:modified>
</cp:coreProperties>
</file>